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7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bb Kelly" userId="6064e5d2-84f1-45d9-a4aa-a0938a6d244f" providerId="ADAL" clId="{879867C5-7649-40B6-8262-69ED525900AD}"/>
    <pc:docChg chg="modSld">
      <pc:chgData name="Webb Kelly" userId="6064e5d2-84f1-45d9-a4aa-a0938a6d244f" providerId="ADAL" clId="{879867C5-7649-40B6-8262-69ED525900AD}" dt="2022-10-20T18:16:20.717" v="38" actId="20577"/>
      <pc:docMkLst>
        <pc:docMk/>
      </pc:docMkLst>
      <pc:sldChg chg="modSp">
        <pc:chgData name="Webb Kelly" userId="6064e5d2-84f1-45d9-a4aa-a0938a6d244f" providerId="ADAL" clId="{879867C5-7649-40B6-8262-69ED525900AD}" dt="2022-10-20T18:16:20.717" v="38" actId="20577"/>
        <pc:sldMkLst>
          <pc:docMk/>
          <pc:sldMk cId="1469664516" sldId="277"/>
        </pc:sldMkLst>
        <pc:spChg chg="mod">
          <ac:chgData name="Webb Kelly" userId="6064e5d2-84f1-45d9-a4aa-a0938a6d244f" providerId="ADAL" clId="{879867C5-7649-40B6-8262-69ED525900AD}" dt="2022-10-20T18:16:20.717" v="38" actId="20577"/>
          <ac:spMkLst>
            <pc:docMk/>
            <pc:sldMk cId="1469664516" sldId="277"/>
            <ac:spMk id="3" creationId="{EC6AB6C0-5EF8-AF41-86FC-885F28BA182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6468-CC48-5048-AE71-411AF1D82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D0F12-73FF-0E45-A380-E26ECF422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7C628-A105-BC4E-82A4-175A9569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22B6F-BFCE-9740-BF6F-9C02E399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FB073-E223-D440-896D-D42429E0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7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B8A0-CF15-C54F-AEAB-EA90734A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D46E5-A82A-E141-9384-1DE20688D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C580A-1D4D-8E4A-B378-B762D74F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90119-7189-4E43-8432-2B092866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D203-B40E-F048-83DE-FB84EA2B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688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C5BFF-C02F-C84A-92F9-905CBD8D9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B8F8F-8BCD-8E41-8FF9-4A267B970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7E10F-1A76-B741-A829-06204E01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1166B-2CB2-474E-83B9-6EBC13E2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55663-CD55-FE42-B14F-1D215451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26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9443-D0AF-EA46-8C61-3BD0F549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5CBD-F82A-234D-8831-AD7FDB3B1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24529-A017-E24C-B198-ACB0323D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8F26-A97C-044D-B92C-18218B8B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5DEC2-08C2-D246-9946-2B930B6B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C20A-FD8B-7748-8BB4-EE7F3EA4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0EA06-694E-464A-BE48-42E7D66B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D58E-6CF8-9047-8633-FD17742F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F9E97-1E01-804B-9469-460B537A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A10C6-3E5C-9746-B16E-66AB54EE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CB7C-93DF-C947-99A1-9C7306F5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A0E92-FB89-124B-9014-09C889C40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EA524-176B-F443-A6FA-E2D57FEDC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A4F1A-171B-084E-A089-3C9A0560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481F0-EC8A-6A4A-91A7-17A5A24C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0E81-C13D-F248-9A61-E73610A6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81B4-7DA4-7346-A56A-DACFFF44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A6AD2-D6D1-D44B-ABFC-AAA47A1B8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E5459-971C-234C-8ADF-AB9DB20F3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B0B79-E1BB-FD49-A416-09BC7F4E5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9E1DE-FDAA-D74F-B059-B6267B159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E1974-9C8F-A348-8976-927643F6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65AECC-DB72-BC46-92C2-891EAA87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2E804-B75A-8844-939B-5E974DD1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66EB-F510-D04F-8729-6FB4D58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F16AE-3AA1-8741-8336-9BED1417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00E8C-C64E-0D4C-A049-E76E82FC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52FD2-F560-C446-9ECA-BFE19F5C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7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BA290-14D2-9B4B-80A8-8C470A4F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F508D-8582-FC4F-A1CF-4DEE1564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DB42D-BB90-3148-9994-B1B57A12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1EF1-EA21-EB47-8D0C-FE533077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D26B-CA51-564E-A658-E63ACA69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E7E5-4FB3-2F40-BDE5-972059A33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D51F6-C36E-CD4B-A337-C4061DA0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B96A5-1F81-B046-A5E8-6DA491D5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9CCD9-A788-334A-B95F-E9E12975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20EE-0631-AB45-883F-4FCA60D8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69322-1E6A-D74F-92D4-1C4DE5530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6868C-8D17-B343-BA85-DDA356F3C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041FA-F235-9E40-B1CC-534D754A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E6B28-4F50-A347-B900-9A34936B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1AD60-E4F1-6544-82B7-3C0802A5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BA75C8-A461-FB4F-8AF4-29CC91141FAC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F9BC900-2AA9-DC48-8DB3-7A362D17EDF2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0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F8B54-236F-5746-85BD-07306782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401D6-5C3A-4540-B99A-F42A50BFB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BD354-FC59-DC4B-BECB-423B8E62B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327B-2ADA-5944-9CA9-73367681F3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1916-ADBF-1645-8161-A7075579D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E19C-FDEB-3544-85F1-C2D5CFA5B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91F1C-ED15-E04A-A790-C1F2FB314C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9740C-64D3-2045-B220-FF9BDD3A242F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38261-FADB-3A4E-A427-5A1CE21D7F56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1" r:id="rId12"/>
    <p:sldLayoutId id="2147483659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9" descr="nths art v2">
            <a:extLst>
              <a:ext uri="{FF2B5EF4-FFF2-40B4-BE49-F238E27FC236}">
                <a16:creationId xmlns:a16="http://schemas.microsoft.com/office/drawing/2014/main" id="{87653DD9-5F32-534A-A4D6-18481A8A9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01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>
                <a:solidFill>
                  <a:srgbClr val="898989"/>
                </a:solidFill>
                <a:latin typeface="Calibri" panose="020F0502020204030204"/>
              </a:rPr>
              <a:t>PAGE </a:t>
            </a:r>
            <a:fld id="{4A9B5881-4007-4345-955A-79C2656F0C49}" type="slidenum">
              <a:rPr lang="en-US" sz="10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000">
              <a:solidFill>
                <a:srgbClr val="898989"/>
              </a:solidFill>
              <a:latin typeface="Calibri" panose="020F0502020204030204"/>
            </a:endParaRPr>
          </a:p>
        </p:txBody>
      </p:sp>
      <p:pic>
        <p:nvPicPr>
          <p:cNvPr id="14" name="Picture 3" descr="NTHS Wording transparent">
            <a:extLst>
              <a:ext uri="{FF2B5EF4-FFF2-40B4-BE49-F238E27FC236}">
                <a16:creationId xmlns:a16="http://schemas.microsoft.com/office/drawing/2014/main" id="{7A541826-C8C1-7F49-AFE0-C0077489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4" y="4508031"/>
            <a:ext cx="5422128" cy="13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2ACAF-D257-4F45-A3E1-9C69F881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66" y="1188637"/>
            <a:ext cx="3448308" cy="4523857"/>
          </a:xfrm>
        </p:spPr>
        <p:txBody>
          <a:bodyPr>
            <a:normAutofit/>
          </a:bodyPr>
          <a:lstStyle/>
          <a:p>
            <a:pPr algn="r"/>
            <a:r>
              <a:rPr lang="en-US" sz="6100" b="1" dirty="0"/>
              <a:t>Member School Benefits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C052-5444-2D4C-B5AC-0545DC72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085" y="625857"/>
            <a:ext cx="5948643" cy="3930193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3600" b="1" dirty="0"/>
              <a:t>Partnered w/BPA, DECA, FCCLA, FBLA/PBL, HOSA &amp; SkillsUSA</a:t>
            </a:r>
            <a:r>
              <a:rPr lang="en-US" altLang="en-US" sz="3600" dirty="0"/>
              <a:t> in promoting excellence in career &amp; technical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F0912-342F-FE41-BFAC-595DB044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>
                <a:solidFill>
                  <a:srgbClr val="FFFFFF"/>
                </a:solidFill>
              </a:rPr>
              <a:t>PAGE </a:t>
            </a:r>
            <a:fld id="{4A9B5881-4007-4345-955A-79C2656F0C49}" type="slidenum">
              <a:rPr lang="en-US" sz="3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36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6008A-3119-1E43-BA04-9A984EE566B4}"/>
              </a:ext>
            </a:extLst>
          </p:cNvPr>
          <p:cNvGrpSpPr/>
          <p:nvPr/>
        </p:nvGrpSpPr>
        <p:grpSpPr>
          <a:xfrm>
            <a:off x="732842" y="488238"/>
            <a:ext cx="3143954" cy="1400798"/>
            <a:chOff x="7525617" y="2421682"/>
            <a:chExt cx="4496902" cy="1765300"/>
          </a:xfrm>
        </p:grpSpPr>
        <p:pic>
          <p:nvPicPr>
            <p:cNvPr id="14" name="Picture 3" descr="NTHS Wording transparent">
              <a:extLst>
                <a:ext uri="{FF2B5EF4-FFF2-40B4-BE49-F238E27FC236}">
                  <a16:creationId xmlns:a16="http://schemas.microsoft.com/office/drawing/2014/main" id="{123A7FD7-97A0-F74B-B093-FE6E20C7E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NTHS logo transparent ">
              <a:extLst>
                <a:ext uri="{FF2B5EF4-FFF2-40B4-BE49-F238E27FC236}">
                  <a16:creationId xmlns:a16="http://schemas.microsoft.com/office/drawing/2014/main" id="{ECB9F0D6-9BE7-C841-A63F-DFC9B3E9C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3">
            <a:extLst>
              <a:ext uri="{FF2B5EF4-FFF2-40B4-BE49-F238E27FC236}">
                <a16:creationId xmlns:a16="http://schemas.microsoft.com/office/drawing/2014/main" id="{3AEEBBB5-8469-FD4F-B440-F6921BC0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562" y="4469258"/>
            <a:ext cx="6651071" cy="1703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" name="Picture 6" descr="BPA4">
            <a:extLst>
              <a:ext uri="{FF2B5EF4-FFF2-40B4-BE49-F238E27FC236}">
                <a16:creationId xmlns:a16="http://schemas.microsoft.com/office/drawing/2014/main" id="{9D23E583-C185-4B44-A66B-C2CD1501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13" y="5342116"/>
            <a:ext cx="1371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2c-SkillsUSA">
            <a:extLst>
              <a:ext uri="{FF2B5EF4-FFF2-40B4-BE49-F238E27FC236}">
                <a16:creationId xmlns:a16="http://schemas.microsoft.com/office/drawing/2014/main" id="{7E617BB2-924E-484B-B71F-EC0FF6D6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1" y="4389778"/>
            <a:ext cx="1605483" cy="10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FCCLA">
            <a:extLst>
              <a:ext uri="{FF2B5EF4-FFF2-40B4-BE49-F238E27FC236}">
                <a16:creationId xmlns:a16="http://schemas.microsoft.com/office/drawing/2014/main" id="{CA2C46E8-CBBE-4340-B281-F50E7835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318304"/>
            <a:ext cx="1343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fbla">
            <a:extLst>
              <a:ext uri="{FF2B5EF4-FFF2-40B4-BE49-F238E27FC236}">
                <a16:creationId xmlns:a16="http://schemas.microsoft.com/office/drawing/2014/main" id="{B7541BC5-1315-3341-98BE-16EBDBAC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576941"/>
            <a:ext cx="17049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3958E8FD-C33B-2146-870B-EDC2F7B11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5350054"/>
            <a:ext cx="1866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380BEF7A-FA4D-6345-894B-3B81FCFB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4767441"/>
            <a:ext cx="166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3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2ACAF-D257-4F45-A3E1-9C69F881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30" y="1188637"/>
            <a:ext cx="3218271" cy="4451972"/>
          </a:xfrm>
        </p:spPr>
        <p:txBody>
          <a:bodyPr>
            <a:normAutofit/>
          </a:bodyPr>
          <a:lstStyle/>
          <a:p>
            <a:pPr algn="r"/>
            <a:r>
              <a:rPr lang="en-US" sz="6100" b="1" dirty="0"/>
              <a:t>Member Benefits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6008A-3119-1E43-BA04-9A984EE566B4}"/>
              </a:ext>
            </a:extLst>
          </p:cNvPr>
          <p:cNvGrpSpPr/>
          <p:nvPr/>
        </p:nvGrpSpPr>
        <p:grpSpPr>
          <a:xfrm>
            <a:off x="732842" y="488238"/>
            <a:ext cx="3143954" cy="1400798"/>
            <a:chOff x="7525617" y="2421682"/>
            <a:chExt cx="4496902" cy="1765300"/>
          </a:xfrm>
        </p:grpSpPr>
        <p:pic>
          <p:nvPicPr>
            <p:cNvPr id="14" name="Picture 3" descr="NTHS Wording transparent">
              <a:extLst>
                <a:ext uri="{FF2B5EF4-FFF2-40B4-BE49-F238E27FC236}">
                  <a16:creationId xmlns:a16="http://schemas.microsoft.com/office/drawing/2014/main" id="{123A7FD7-97A0-F74B-B093-FE6E20C7E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NTHS logo transparent ">
              <a:extLst>
                <a:ext uri="{FF2B5EF4-FFF2-40B4-BE49-F238E27FC236}">
                  <a16:creationId xmlns:a16="http://schemas.microsoft.com/office/drawing/2014/main" id="{ECB9F0D6-9BE7-C841-A63F-DFC9B3E9C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8D500A1-1EC5-A243-B75B-DFC32E99F297}"/>
              </a:ext>
            </a:extLst>
          </p:cNvPr>
          <p:cNvSpPr txBox="1"/>
          <p:nvPr/>
        </p:nvSpPr>
        <p:spPr>
          <a:xfrm>
            <a:off x="4705775" y="640098"/>
            <a:ext cx="60757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00" b="1" i="1" dirty="0"/>
              <a:t>Members receive</a:t>
            </a:r>
            <a:r>
              <a:rPr lang="en-US" altLang="en-US" sz="2600" b="1" dirty="0"/>
              <a:t>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b="1" dirty="0"/>
              <a:t>membership certificate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b="1" dirty="0"/>
              <a:t>presentation folder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b="1" dirty="0"/>
              <a:t>pin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b="1" dirty="0"/>
              <a:t>ID card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b="1" dirty="0"/>
              <a:t>graduation tassel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b="1" dirty="0"/>
              <a:t>letter of recommendation customized for the member’s career portfolio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b="1" dirty="0"/>
              <a:t>window decal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b="1" dirty="0"/>
              <a:t>official NTHS seal to be applied to the member’s diploma or training certificate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6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2ACAF-D257-4F45-A3E1-9C69F881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39" y="1203014"/>
            <a:ext cx="3160762" cy="4466349"/>
          </a:xfrm>
        </p:spPr>
        <p:txBody>
          <a:bodyPr>
            <a:normAutofit/>
          </a:bodyPr>
          <a:lstStyle/>
          <a:p>
            <a:pPr algn="r"/>
            <a:r>
              <a:rPr lang="en-US" sz="6100" b="1" dirty="0"/>
              <a:t>Member Benefits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6008A-3119-1E43-BA04-9A984EE566B4}"/>
              </a:ext>
            </a:extLst>
          </p:cNvPr>
          <p:cNvGrpSpPr/>
          <p:nvPr/>
        </p:nvGrpSpPr>
        <p:grpSpPr>
          <a:xfrm>
            <a:off x="732842" y="488238"/>
            <a:ext cx="3143954" cy="1400798"/>
            <a:chOff x="7525617" y="2421682"/>
            <a:chExt cx="4496902" cy="1765300"/>
          </a:xfrm>
        </p:grpSpPr>
        <p:pic>
          <p:nvPicPr>
            <p:cNvPr id="14" name="Picture 3" descr="NTHS Wording transparent">
              <a:extLst>
                <a:ext uri="{FF2B5EF4-FFF2-40B4-BE49-F238E27FC236}">
                  <a16:creationId xmlns:a16="http://schemas.microsoft.com/office/drawing/2014/main" id="{123A7FD7-97A0-F74B-B093-FE6E20C7E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NTHS logo transparent ">
              <a:extLst>
                <a:ext uri="{FF2B5EF4-FFF2-40B4-BE49-F238E27FC236}">
                  <a16:creationId xmlns:a16="http://schemas.microsoft.com/office/drawing/2014/main" id="{ECB9F0D6-9BE7-C841-A63F-DFC9B3E9C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8D500A1-1EC5-A243-B75B-DFC32E99F297}"/>
              </a:ext>
            </a:extLst>
          </p:cNvPr>
          <p:cNvSpPr txBox="1"/>
          <p:nvPr/>
        </p:nvSpPr>
        <p:spPr>
          <a:xfrm>
            <a:off x="4705775" y="623275"/>
            <a:ext cx="6090119" cy="605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700" b="1" dirty="0"/>
              <a:t>Personal </a:t>
            </a:r>
            <a:r>
              <a:rPr lang="en-US" altLang="en-US" sz="2700" b="1" u="sng" dirty="0"/>
              <a:t>letters of recommendation </a:t>
            </a:r>
            <a:r>
              <a:rPr lang="en-US" altLang="en-US" sz="2700" b="1" dirty="0"/>
              <a:t>for employment, college admission &amp; scholarships provided by the NTHS National Headquarters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700" b="1" dirty="0"/>
              <a:t>  Potential opportunities to be </a:t>
            </a:r>
            <a:r>
              <a:rPr lang="en-US" altLang="en-US" sz="2700" b="1" u="sng" dirty="0"/>
              <a:t>recruited</a:t>
            </a:r>
            <a:r>
              <a:rPr lang="en-US" altLang="en-US" sz="2700" b="1" dirty="0"/>
              <a:t> by top corporations, colleges &amp; universities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700" b="1" i="1" dirty="0"/>
              <a:t>  American Careers</a:t>
            </a:r>
            <a:r>
              <a:rPr lang="en-US" altLang="en-US" sz="2700" b="1" dirty="0"/>
              <a:t> </a:t>
            </a:r>
            <a:r>
              <a:rPr lang="en-US" altLang="en-US" sz="2700" b="1" u="sng" dirty="0"/>
              <a:t>Journal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700" b="1" dirty="0"/>
              <a:t>  </a:t>
            </a:r>
            <a:r>
              <a:rPr lang="en-US" altLang="en-US" sz="2700" b="1" u="sng" dirty="0"/>
              <a:t>Job Board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700" b="1" dirty="0"/>
              <a:t>  Opportunities for </a:t>
            </a:r>
            <a:r>
              <a:rPr lang="en-US" altLang="en-US" sz="2700" b="1" u="sng" dirty="0"/>
              <a:t>discounts</a:t>
            </a:r>
            <a:r>
              <a:rPr lang="en-US" altLang="en-US" sz="2700" b="1" dirty="0"/>
              <a:t> &amp; special member pricing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603F6-B7EC-8E46-B6B5-ECB9044D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PAGE </a:t>
            </a:r>
            <a:fld id="{4A9B5881-4007-4345-955A-79C2656F0C49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E05C712D-B0C0-2946-B610-8FAA62AB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00" y="292433"/>
            <a:ext cx="82296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The online catalog offers graduation &amp;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                ceremonial items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    (available for purchase with dues)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436D73-102D-B946-9D45-C7422D9FE426}"/>
              </a:ext>
            </a:extLst>
          </p:cNvPr>
          <p:cNvGrpSpPr/>
          <p:nvPr/>
        </p:nvGrpSpPr>
        <p:grpSpPr>
          <a:xfrm>
            <a:off x="8807063" y="-120152"/>
            <a:ext cx="3177394" cy="1381753"/>
            <a:chOff x="7525617" y="2421682"/>
            <a:chExt cx="4496902" cy="1765300"/>
          </a:xfrm>
        </p:grpSpPr>
        <p:pic>
          <p:nvPicPr>
            <p:cNvPr id="36" name="Picture 3" descr="NTHS Wording transparent">
              <a:extLst>
                <a:ext uri="{FF2B5EF4-FFF2-40B4-BE49-F238E27FC236}">
                  <a16:creationId xmlns:a16="http://schemas.microsoft.com/office/drawing/2014/main" id="{4C5FCBA7-C69F-994A-B51A-CF924AC87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 descr="NTHS logo transparent ">
              <a:extLst>
                <a:ext uri="{FF2B5EF4-FFF2-40B4-BE49-F238E27FC236}">
                  <a16:creationId xmlns:a16="http://schemas.microsoft.com/office/drawing/2014/main" id="{7507750A-7BE7-B541-991F-488B961B0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6A5956-429B-1C4C-8A32-2EA0D9B6285E}"/>
              </a:ext>
            </a:extLst>
          </p:cNvPr>
          <p:cNvGrpSpPr/>
          <p:nvPr/>
        </p:nvGrpSpPr>
        <p:grpSpPr>
          <a:xfrm>
            <a:off x="2792264" y="2217428"/>
            <a:ext cx="8903176" cy="4215733"/>
            <a:chOff x="0" y="2667000"/>
            <a:chExt cx="9129713" cy="4191000"/>
          </a:xfrm>
        </p:grpSpPr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C23AD6D2-E273-8946-B8EB-95AA21FCA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67000"/>
              <a:ext cx="9129713" cy="419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40" name="Picture 4" descr="StolesComboShot">
              <a:extLst>
                <a:ext uri="{FF2B5EF4-FFF2-40B4-BE49-F238E27FC236}">
                  <a16:creationId xmlns:a16="http://schemas.microsoft.com/office/drawing/2014/main" id="{9260F4AF-A43E-6C41-B841-276D5060A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452938"/>
              <a:ext cx="2971800" cy="190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7">
              <a:extLst>
                <a:ext uri="{FF2B5EF4-FFF2-40B4-BE49-F238E27FC236}">
                  <a16:creationId xmlns:a16="http://schemas.microsoft.com/office/drawing/2014/main" id="{A5619C07-88F7-354D-B137-48FDAEF3E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200400"/>
              <a:ext cx="1739900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1EF67463-CBAD-704F-9EFA-8B4316CDE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138488"/>
              <a:ext cx="1555750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1">
              <a:extLst>
                <a:ext uri="{FF2B5EF4-FFF2-40B4-BE49-F238E27FC236}">
                  <a16:creationId xmlns:a16="http://schemas.microsoft.com/office/drawing/2014/main" id="{AC01B026-A52A-FA4F-8FC5-08BEA3CF6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352800"/>
              <a:ext cx="665163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2">
              <a:extLst>
                <a:ext uri="{FF2B5EF4-FFF2-40B4-BE49-F238E27FC236}">
                  <a16:creationId xmlns:a16="http://schemas.microsoft.com/office/drawing/2014/main" id="{1DAA7960-E8A8-5444-902C-D673B5960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029200"/>
              <a:ext cx="1743075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3">
              <a:extLst>
                <a:ext uri="{FF2B5EF4-FFF2-40B4-BE49-F238E27FC236}">
                  <a16:creationId xmlns:a16="http://schemas.microsoft.com/office/drawing/2014/main" id="{C779AF14-C480-EA41-942F-A7602A946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971800"/>
              <a:ext cx="1316038" cy="180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6">
              <a:extLst>
                <a:ext uri="{FF2B5EF4-FFF2-40B4-BE49-F238E27FC236}">
                  <a16:creationId xmlns:a16="http://schemas.microsoft.com/office/drawing/2014/main" id="{76017A62-177C-0C47-BDBE-585C9496C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800600"/>
              <a:ext cx="1381125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5">
              <a:extLst>
                <a:ext uri="{FF2B5EF4-FFF2-40B4-BE49-F238E27FC236}">
                  <a16:creationId xmlns:a16="http://schemas.microsoft.com/office/drawing/2014/main" id="{85C12E04-3D95-4A42-A144-87B9F683B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114800"/>
              <a:ext cx="657225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7">
              <a:extLst>
                <a:ext uri="{FF2B5EF4-FFF2-40B4-BE49-F238E27FC236}">
                  <a16:creationId xmlns:a16="http://schemas.microsoft.com/office/drawing/2014/main" id="{6F0BE991-0EEC-364F-9ACC-D17780160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486400"/>
              <a:ext cx="981075" cy="65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8">
              <a:extLst>
                <a:ext uri="{FF2B5EF4-FFF2-40B4-BE49-F238E27FC236}">
                  <a16:creationId xmlns:a16="http://schemas.microsoft.com/office/drawing/2014/main" id="{9FE1FAB9-CE2A-914E-8A33-783FE9EE0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2365">
              <a:off x="5562600" y="3048000"/>
              <a:ext cx="858838" cy="165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2586DE-E679-4BCC-BA2D-24233A5C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2" y="2211807"/>
            <a:ext cx="1517552" cy="18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BE0FA48-F8A3-4B77-9B5D-6C1C6741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37" y="3536748"/>
            <a:ext cx="1322360" cy="31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1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681C8-4F30-4941-86DA-60653977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Member benefits: </a:t>
            </a:r>
            <a:br>
              <a:rPr lang="en-US"/>
            </a:br>
            <a:r>
              <a:rPr lang="en-US"/>
              <a:t>Scholarships: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44C2-CF8E-4C4A-8F0D-7C8D2D52C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266019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500" b="1" i="1" dirty="0"/>
              <a:t>Over 2 million dollars in scholarships have been awarded since 2005</a:t>
            </a:r>
            <a:endParaRPr lang="en-US" altLang="en-US" sz="3500" i="1" dirty="0"/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500" b="1" i="1" dirty="0"/>
              <a:t>$250,000 will be awarded in the 2022-23 school year:</a:t>
            </a:r>
          </a:p>
          <a:p>
            <a:pPr marL="0" indent="0" algn="ctr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en-US" altLang="en-US" sz="3600" b="1" u="sng" dirty="0"/>
              <a:t>Jon H. </a:t>
            </a:r>
            <a:r>
              <a:rPr lang="en-US" altLang="en-US" sz="3600" b="1" u="sng" dirty="0" err="1"/>
              <a:t>Poteat</a:t>
            </a:r>
            <a:r>
              <a:rPr lang="en-US" altLang="en-US" sz="3600" b="1" u="sng" dirty="0"/>
              <a:t> Scholarship -</a:t>
            </a:r>
            <a:r>
              <a:rPr lang="en-US" altLang="en-US" sz="3600" b="1" dirty="0"/>
              <a:t>   250   $1000 scholarships</a:t>
            </a:r>
          </a:p>
          <a:p>
            <a:pPr marL="0" indent="0" algn="ctr">
              <a:lnSpc>
                <a:spcPct val="95000"/>
              </a:lnSpc>
              <a:spcBef>
                <a:spcPct val="20000"/>
              </a:spcBef>
              <a:buNone/>
              <a:defRPr/>
            </a:pPr>
            <a:r>
              <a:rPr lang="en-US" altLang="en-US" sz="3600" b="1" u="sng" dirty="0"/>
              <a:t>HOSA-NTHS</a:t>
            </a:r>
            <a:r>
              <a:rPr lang="en-US" altLang="en-US" sz="3600" b="1" dirty="0"/>
              <a:t> scholarship - $1,000 </a:t>
            </a:r>
          </a:p>
          <a:p>
            <a:pPr marL="0" indent="0" algn="ctr">
              <a:lnSpc>
                <a:spcPct val="95000"/>
              </a:lnSpc>
              <a:spcBef>
                <a:spcPct val="20000"/>
              </a:spcBef>
              <a:buNone/>
              <a:defRPr/>
            </a:pPr>
            <a:r>
              <a:rPr lang="en-US" altLang="en-US" sz="3600" b="1" u="sng" dirty="0"/>
              <a:t>FBLA-NTHS</a:t>
            </a:r>
            <a:r>
              <a:rPr lang="en-US" altLang="en-US" sz="3600" b="1" dirty="0"/>
              <a:t> scholarship - $1000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5D818-1B83-574A-AB94-495E05EB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PAGE </a:t>
            </a:r>
            <a:fld id="{4A9B5881-4007-4345-955A-79C2656F0C49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654EC5-2278-824A-81C6-091635566A69}"/>
              </a:ext>
            </a:extLst>
          </p:cNvPr>
          <p:cNvGrpSpPr/>
          <p:nvPr/>
        </p:nvGrpSpPr>
        <p:grpSpPr>
          <a:xfrm>
            <a:off x="8726482" y="134664"/>
            <a:ext cx="3143954" cy="1399032"/>
            <a:chOff x="7525617" y="2421682"/>
            <a:chExt cx="4496902" cy="1765300"/>
          </a:xfrm>
        </p:grpSpPr>
        <p:pic>
          <p:nvPicPr>
            <p:cNvPr id="12" name="Picture 3" descr="NTHS Wording transparent">
              <a:extLst>
                <a:ext uri="{FF2B5EF4-FFF2-40B4-BE49-F238E27FC236}">
                  <a16:creationId xmlns:a16="http://schemas.microsoft.com/office/drawing/2014/main" id="{4FF794C6-78B5-AF43-B4CF-7FFB7FD33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NTHS logo transparent ">
              <a:extLst>
                <a:ext uri="{FF2B5EF4-FFF2-40B4-BE49-F238E27FC236}">
                  <a16:creationId xmlns:a16="http://schemas.microsoft.com/office/drawing/2014/main" id="{FD2B5426-89F6-2849-AEB1-D9008168B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883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681C8-4F30-4941-86DA-60653977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393509"/>
            <a:ext cx="5882623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Member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44C2-CF8E-4C4A-8F0D-7C8D2D52C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0"/>
            <a:ext cx="10864065" cy="481711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/>
              <a:t>Junior or Senior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/>
              <a:t>3.0 GPA:</a:t>
            </a: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/>
              <a:t>Overall</a:t>
            </a: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/>
              <a:t>In core department classes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/>
              <a:t>Excellent school attendance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/>
              <a:t>Excellent school behavior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/>
              <a:t>1 time membership fee: $35</a:t>
            </a:r>
          </a:p>
          <a:p>
            <a:pPr marL="1085850" lvl="1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/>
              <a:t>Optional items for additional purchase on application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5D818-1B83-574A-AB94-495E05EB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PAGE </a:t>
            </a:r>
            <a:fld id="{4A9B5881-4007-4345-955A-79C2656F0C49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792E41-B1B5-DE4F-B17A-AD826DA2033C}"/>
              </a:ext>
            </a:extLst>
          </p:cNvPr>
          <p:cNvGrpSpPr/>
          <p:nvPr/>
        </p:nvGrpSpPr>
        <p:grpSpPr>
          <a:xfrm>
            <a:off x="8726482" y="134664"/>
            <a:ext cx="3143954" cy="1399032"/>
            <a:chOff x="7525617" y="2421682"/>
            <a:chExt cx="4496902" cy="1765300"/>
          </a:xfrm>
        </p:grpSpPr>
        <p:pic>
          <p:nvPicPr>
            <p:cNvPr id="8" name="Picture 3" descr="NTHS Wording transparent">
              <a:extLst>
                <a:ext uri="{FF2B5EF4-FFF2-40B4-BE49-F238E27FC236}">
                  <a16:creationId xmlns:a16="http://schemas.microsoft.com/office/drawing/2014/main" id="{58E82C7A-591E-9C48-86D9-47FAABF2B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NTHS logo transparent ">
              <a:extLst>
                <a:ext uri="{FF2B5EF4-FFF2-40B4-BE49-F238E27FC236}">
                  <a16:creationId xmlns:a16="http://schemas.microsoft.com/office/drawing/2014/main" id="{7CDDC837-EF34-4F4F-BD18-C2AFF3C71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97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436E5-DAA1-4D48-BD7C-0C23A2D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35"/>
            <a:ext cx="5644793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Member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07C2-E93E-5C41-8484-8535C72E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799"/>
            <a:ext cx="10905162" cy="469311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b="1" i="1" dirty="0"/>
              <a:t>Applications</a:t>
            </a:r>
            <a:r>
              <a:rPr lang="en-US" altLang="en-US" sz="3200" b="1" dirty="0"/>
              <a:t>: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Available online at phuhs.org &gt; Clubs &amp; Activities tab &gt; NTHS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Attach resume to completed application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Signature from CTE course (medical or business) teacher required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1</a:t>
            </a:r>
            <a:r>
              <a:rPr lang="en-US" altLang="en-US" sz="3200" b="1" baseline="30000" dirty="0"/>
              <a:t>st</a:t>
            </a:r>
            <a:r>
              <a:rPr lang="en-US" altLang="en-US" sz="3200" b="1" dirty="0"/>
              <a:t> Quarter + expected/estimated 2</a:t>
            </a:r>
            <a:r>
              <a:rPr lang="en-US" altLang="en-US" sz="3200" b="1" baseline="30000" dirty="0"/>
              <a:t>nd</a:t>
            </a:r>
            <a:r>
              <a:rPr lang="en-US" altLang="en-US" sz="3200" b="1" dirty="0"/>
              <a:t> Quarter &amp; Semester grades required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Semester attendance required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b="1" u="sng" dirty="0"/>
              <a:t>Due: Friday, November 4th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Email submission to CTE teacher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9975-D9F8-A347-9AD3-20722DA2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PAGE </a:t>
            </a:r>
            <a:fld id="{4A9B5881-4007-4345-955A-79C2656F0C49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150BA9-38C6-C748-A054-8491141B3F02}"/>
              </a:ext>
            </a:extLst>
          </p:cNvPr>
          <p:cNvGrpSpPr/>
          <p:nvPr/>
        </p:nvGrpSpPr>
        <p:grpSpPr>
          <a:xfrm>
            <a:off x="8726482" y="134664"/>
            <a:ext cx="3143954" cy="1399032"/>
            <a:chOff x="7525617" y="2421682"/>
            <a:chExt cx="4496902" cy="1765300"/>
          </a:xfrm>
        </p:grpSpPr>
        <p:pic>
          <p:nvPicPr>
            <p:cNvPr id="8" name="Picture 3" descr="NTHS Wording transparent">
              <a:extLst>
                <a:ext uri="{FF2B5EF4-FFF2-40B4-BE49-F238E27FC236}">
                  <a16:creationId xmlns:a16="http://schemas.microsoft.com/office/drawing/2014/main" id="{B8443FA6-67A5-FB4A-9529-7401126AC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NTHS logo transparent ">
              <a:extLst>
                <a:ext uri="{FF2B5EF4-FFF2-40B4-BE49-F238E27FC236}">
                  <a16:creationId xmlns:a16="http://schemas.microsoft.com/office/drawing/2014/main" id="{087DA1E8-D91B-5144-8C65-86AB61E26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079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F07A3-FBF7-D945-B2A0-B5C03548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698" y="2041560"/>
            <a:ext cx="2510124" cy="2588613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/>
              <a:t>Future Dates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F8B67-0650-A143-8B7A-494C1D39D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304" y="1399999"/>
            <a:ext cx="7002464" cy="5059679"/>
          </a:xfrm>
        </p:spPr>
        <p:txBody>
          <a:bodyPr anchor="ctr">
            <a:normAutofit/>
          </a:bodyPr>
          <a:lstStyle/>
          <a:p>
            <a:pPr marL="4572" lvl="2" indent="0">
              <a:spcBef>
                <a:spcPts val="0"/>
              </a:spcBef>
              <a:defRPr/>
            </a:pPr>
            <a:endParaRPr lang="en-US" altLang="en-US" sz="2400" b="1" dirty="0"/>
          </a:p>
          <a:p>
            <a:pPr marL="347472" lvl="3" indent="-342900">
              <a:spcBef>
                <a:spcPts val="6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600" b="1" i="1" dirty="0"/>
              <a:t>Acceptance Letters</a:t>
            </a:r>
            <a:r>
              <a:rPr lang="en-US" altLang="en-US" sz="3600" dirty="0"/>
              <a:t>:</a:t>
            </a:r>
          </a:p>
          <a:p>
            <a:pPr marL="804672" lvl="4" indent="-342900">
              <a:spcBef>
                <a:spcPts val="6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600" dirty="0"/>
              <a:t>TBD</a:t>
            </a:r>
          </a:p>
          <a:p>
            <a:pPr marL="461772" lvl="4" indent="0">
              <a:spcBef>
                <a:spcPts val="60"/>
              </a:spcBef>
              <a:buNone/>
              <a:defRPr/>
            </a:pPr>
            <a:endParaRPr lang="en-US" altLang="en-US" sz="2500" dirty="0"/>
          </a:p>
          <a:p>
            <a:pPr marL="347472" lvl="2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600" b="1" i="1" dirty="0"/>
              <a:t>Dues &amp; Grad Swag Purchase  Deadline</a:t>
            </a:r>
            <a:r>
              <a:rPr lang="en-US" altLang="en-US" sz="3600" b="1" dirty="0"/>
              <a:t>:</a:t>
            </a:r>
          </a:p>
          <a:p>
            <a:pPr marL="804672" lvl="3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600" dirty="0"/>
              <a:t>TBD</a:t>
            </a:r>
          </a:p>
          <a:p>
            <a:pPr marL="461772" lvl="3" indent="0">
              <a:spcBef>
                <a:spcPts val="0"/>
              </a:spcBef>
              <a:buNone/>
              <a:defRPr/>
            </a:pPr>
            <a:endParaRPr lang="en-US" altLang="en-US" sz="2500" dirty="0"/>
          </a:p>
          <a:p>
            <a:pPr marL="347472" lvl="3" indent="-342900">
              <a:spcBef>
                <a:spcPts val="6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600" b="1" i="1" dirty="0"/>
              <a:t>Induction Ceremony</a:t>
            </a:r>
            <a:r>
              <a:rPr lang="en-US" altLang="en-US" sz="3600" dirty="0"/>
              <a:t>:</a:t>
            </a:r>
          </a:p>
          <a:p>
            <a:pPr marL="804672" lvl="4" indent="-342900">
              <a:spcBef>
                <a:spcPts val="6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3600" dirty="0"/>
              <a:t>TBD</a:t>
            </a:r>
          </a:p>
          <a:p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9A1229-E08D-504F-9792-ED22A8D2FAD2}"/>
              </a:ext>
            </a:extLst>
          </p:cNvPr>
          <p:cNvGrpSpPr/>
          <p:nvPr/>
        </p:nvGrpSpPr>
        <p:grpSpPr>
          <a:xfrm>
            <a:off x="8270429" y="623274"/>
            <a:ext cx="3086419" cy="1300149"/>
            <a:chOff x="7525617" y="2421682"/>
            <a:chExt cx="4496902" cy="1765300"/>
          </a:xfrm>
        </p:grpSpPr>
        <p:pic>
          <p:nvPicPr>
            <p:cNvPr id="15" name="Picture 3" descr="NTHS Wording transparent">
              <a:extLst>
                <a:ext uri="{FF2B5EF4-FFF2-40B4-BE49-F238E27FC236}">
                  <a16:creationId xmlns:a16="http://schemas.microsoft.com/office/drawing/2014/main" id="{50F42C39-C153-7B4E-8B6A-C83EF41BB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NTHS logo transparent ">
              <a:extLst>
                <a:ext uri="{FF2B5EF4-FFF2-40B4-BE49-F238E27FC236}">
                  <a16:creationId xmlns:a16="http://schemas.microsoft.com/office/drawing/2014/main" id="{6066B639-9D79-464A-90F4-8E29ACC8C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612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B2B69-2F83-F149-AD5A-232877D8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382" y="780836"/>
            <a:ext cx="5372617" cy="215708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600" b="1" u="sng" dirty="0"/>
              <a:t>Questions?</a:t>
            </a:r>
            <a:br>
              <a:rPr lang="en-US" sz="4600" b="1" u="sng" dirty="0"/>
            </a:br>
            <a:br>
              <a:rPr lang="en-US" sz="4200" dirty="0"/>
            </a:br>
            <a:r>
              <a:rPr lang="en-US" sz="6000" b="1" dirty="0"/>
              <a:t>WWW.NTHS.ORG</a:t>
            </a: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BB2768-8EB0-8F44-A33D-CB33C64DD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11082" b="-2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398C2-1A51-C84C-96D2-207CD97F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0086" y="6492240"/>
            <a:ext cx="13037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PAGE </a:t>
            </a:r>
            <a:fld id="{4A9B5881-4007-4345-955A-79C2656F0C49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383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C7849-C980-3841-A145-B9B11CAC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880" y="123269"/>
            <a:ext cx="7772400" cy="1066802"/>
          </a:xfrm>
        </p:spPr>
        <p:txBody>
          <a:bodyPr>
            <a:noAutofit/>
          </a:bodyPr>
          <a:lstStyle/>
          <a:p>
            <a:pPr algn="ctr"/>
            <a:r>
              <a:rPr lang="en-US" sz="5000" b="1" u="sng" dirty="0">
                <a:solidFill>
                  <a:srgbClr val="FFFFFF"/>
                </a:solidFill>
              </a:rPr>
              <a:t>Remind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B6C0-5EF8-AF41-86FC-885F28BA1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818" y="1178066"/>
            <a:ext cx="9074364" cy="534769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FFFF"/>
                </a:solidFill>
                <a:cs typeface="Times New Roman" panose="02020603050405020304" pitchFamily="18" charset="0"/>
              </a:rPr>
              <a:t>Text </a:t>
            </a:r>
          </a:p>
          <a:p>
            <a:pPr marL="0" indent="0" algn="ctr">
              <a:buNone/>
            </a:pPr>
            <a:r>
              <a:rPr lang="en-US" sz="6600" b="1">
                <a:solidFill>
                  <a:srgbClr val="FFFFFF"/>
                </a:solidFill>
                <a:cs typeface="Times New Roman" panose="02020603050405020304" pitchFamily="18" charset="0"/>
              </a:rPr>
              <a:t>@nths2023p</a:t>
            </a:r>
            <a:endParaRPr lang="en-US" sz="66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rgbClr val="FFFFFF"/>
                </a:solidFill>
                <a:cs typeface="Times New Roman" panose="02020603050405020304" pitchFamily="18" charset="0"/>
              </a:rPr>
              <a:t>To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FFFF"/>
                </a:solidFill>
                <a:cs typeface="Times New Roman" panose="02020603050405020304" pitchFamily="18" charset="0"/>
              </a:rPr>
              <a:t>81010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FFFF"/>
                </a:solidFill>
                <a:cs typeface="Times New Roman" panose="02020603050405020304" pitchFamily="18" charset="0"/>
              </a:rPr>
              <a:t>to get notifications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6E608-A6B7-F04A-A1D3-FC1F96C5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FFFFFF"/>
                </a:solidFill>
              </a:rPr>
              <a:t>PAGE </a:t>
            </a:r>
            <a:fld id="{4A9B5881-4007-4345-955A-79C2656F0C49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6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000000"/>
                </a:solidFill>
              </a:rPr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11" y="2110183"/>
            <a:ext cx="6089443" cy="3639289"/>
          </a:xfrm>
        </p:spPr>
        <p:txBody>
          <a:bodyPr anchor="ctr">
            <a:normAutofit/>
          </a:bodyPr>
          <a:lstStyle/>
          <a:p>
            <a:r>
              <a:rPr lang="en-US" altLang="en-US" sz="3600" b="1" i="1" dirty="0">
                <a:solidFill>
                  <a:srgbClr val="000000"/>
                </a:solidFill>
              </a:rPr>
              <a:t>To honor student achievement and leadership, promote educational excellence, award scholarships, and enhance career opportunities for the NTHS membership. </a:t>
            </a:r>
          </a:p>
          <a:p>
            <a:endParaRPr lang="en-US" sz="2000" noProof="1">
              <a:solidFill>
                <a:srgbClr val="000000"/>
              </a:solidFill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PAGE </a:t>
            </a:r>
            <a:fld id="{4A9B5881-4007-4345-955A-79C2656F0C49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2DB72-01A8-424A-8CEF-8BD2418A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n-US" sz="1200"/>
              <a:t>Mission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62004"/>
            <a:ext cx="2552123" cy="159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n-US" sz="1200"/>
              <a:t>Commission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53864-26FA-4AB1-9F0A-4F57D870E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n-US" sz="1200"/>
              <a:t>History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949406-858F-4224-BC48-19746389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n-US" sz="1200"/>
              <a:t>Benefits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178044-36A8-124C-B1BF-46237AAAB83D}"/>
              </a:ext>
            </a:extLst>
          </p:cNvPr>
          <p:cNvGrpSpPr/>
          <p:nvPr/>
        </p:nvGrpSpPr>
        <p:grpSpPr>
          <a:xfrm>
            <a:off x="7525617" y="2421682"/>
            <a:ext cx="4496902" cy="1765300"/>
            <a:chOff x="7525617" y="2421682"/>
            <a:chExt cx="4496902" cy="1765300"/>
          </a:xfrm>
        </p:grpSpPr>
        <p:pic>
          <p:nvPicPr>
            <p:cNvPr id="15" name="Picture 3" descr="NTHS Wording transparent">
              <a:extLst>
                <a:ext uri="{FF2B5EF4-FFF2-40B4-BE49-F238E27FC236}">
                  <a16:creationId xmlns:a16="http://schemas.microsoft.com/office/drawing/2014/main" id="{8BD46ED9-2D47-4448-8279-D4978DDF3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NTHS logo transparent ">
              <a:extLst>
                <a:ext uri="{FF2B5EF4-FFF2-40B4-BE49-F238E27FC236}">
                  <a16:creationId xmlns:a16="http://schemas.microsoft.com/office/drawing/2014/main" id="{D31948B2-1A93-1946-8917-CB4B075C1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C595B-9779-A94C-9906-F2E62E3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30" y="111896"/>
            <a:ext cx="5226657" cy="15183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NTHS is committed to: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53A2-B270-B740-83DA-B96CB1A7E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30" y="1232900"/>
            <a:ext cx="6181545" cy="5513204"/>
          </a:xfrm>
        </p:spPr>
        <p:txBody>
          <a:bodyPr anchor="ctr">
            <a:normAutofit/>
          </a:bodyPr>
          <a:lstStyle/>
          <a:p>
            <a:pPr>
              <a:spcBef>
                <a:spcPct val="30000"/>
              </a:spcBef>
              <a:buClr>
                <a:srgbClr val="590462"/>
              </a:buClr>
              <a:buFont typeface="Wingdings" pitchFamily="2" charset="2"/>
              <a:buChar char="§"/>
            </a:pPr>
            <a:r>
              <a:rPr lang="en-US" altLang="en-US" dirty="0"/>
              <a:t>Providing the </a:t>
            </a:r>
            <a:r>
              <a:rPr lang="en-US" altLang="en-US" b="1" dirty="0"/>
              <a:t>highest quality recognition</a:t>
            </a:r>
            <a:r>
              <a:rPr lang="en-US" altLang="en-US" dirty="0"/>
              <a:t> for outstanding students in career &amp; technical education</a:t>
            </a:r>
          </a:p>
          <a:p>
            <a:pPr>
              <a:spcBef>
                <a:spcPct val="30000"/>
              </a:spcBef>
              <a:buClr>
                <a:srgbClr val="590462"/>
              </a:buClr>
              <a:buFont typeface="Wingdings" pitchFamily="2" charset="2"/>
              <a:buChar char="§"/>
            </a:pPr>
            <a:r>
              <a:rPr lang="en-US" altLang="en-US" dirty="0"/>
              <a:t> Supplying </a:t>
            </a:r>
            <a:r>
              <a:rPr lang="en-US" altLang="en-US" b="1" dirty="0"/>
              <a:t>excellent services </a:t>
            </a:r>
            <a:r>
              <a:rPr lang="en-US" altLang="en-US" dirty="0"/>
              <a:t>to our diverse and multi-cultural membership &amp; member schools</a:t>
            </a:r>
          </a:p>
          <a:p>
            <a:pPr>
              <a:spcBef>
                <a:spcPct val="30000"/>
              </a:spcBef>
              <a:buClr>
                <a:srgbClr val="590462"/>
              </a:buClr>
              <a:buFont typeface="Wingdings" pitchFamily="2" charset="2"/>
              <a:buChar char="§"/>
            </a:pPr>
            <a:r>
              <a:rPr lang="en-US" altLang="en-US" dirty="0"/>
              <a:t> Providing </a:t>
            </a:r>
            <a:r>
              <a:rPr lang="en-US" altLang="en-US" b="1" dirty="0"/>
              <a:t>scholarship opportunities </a:t>
            </a:r>
            <a:r>
              <a:rPr lang="en-US" altLang="en-US" dirty="0"/>
              <a:t>for its members </a:t>
            </a:r>
          </a:p>
          <a:p>
            <a:pPr>
              <a:spcBef>
                <a:spcPct val="30000"/>
              </a:spcBef>
              <a:buClr>
                <a:srgbClr val="590462"/>
              </a:buClr>
              <a:buFont typeface="Wingdings" pitchFamily="2" charset="2"/>
              <a:buChar char="§"/>
            </a:pPr>
            <a:r>
              <a:rPr lang="en-US" altLang="en-US" dirty="0"/>
              <a:t> Creating </a:t>
            </a:r>
            <a:r>
              <a:rPr lang="en-US" altLang="en-US" b="1" dirty="0"/>
              <a:t>new &amp; emerging relationships </a:t>
            </a:r>
            <a:r>
              <a:rPr lang="en-US" altLang="en-US" dirty="0"/>
              <a:t>between the educational community &amp; business &amp; industry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79CBC-7897-BE48-BFEA-C0EF11DB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PAGE </a:t>
            </a:r>
            <a:fld id="{4A9B5881-4007-4345-955A-79C2656F0C49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srgbClr val="898989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22FB9B-40A8-C241-8089-47893092D0F7}"/>
              </a:ext>
            </a:extLst>
          </p:cNvPr>
          <p:cNvGrpSpPr/>
          <p:nvPr/>
        </p:nvGrpSpPr>
        <p:grpSpPr>
          <a:xfrm>
            <a:off x="7525617" y="2421682"/>
            <a:ext cx="4496902" cy="1765300"/>
            <a:chOff x="7525617" y="2421682"/>
            <a:chExt cx="4496902" cy="1765300"/>
          </a:xfrm>
        </p:grpSpPr>
        <p:pic>
          <p:nvPicPr>
            <p:cNvPr id="10" name="Picture 3" descr="NTHS Wording transparent">
              <a:extLst>
                <a:ext uri="{FF2B5EF4-FFF2-40B4-BE49-F238E27FC236}">
                  <a16:creationId xmlns:a16="http://schemas.microsoft.com/office/drawing/2014/main" id="{AD833D0C-7FA8-F94E-AD8D-8EDC73CEE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NTHS logo transparent ">
              <a:extLst>
                <a:ext uri="{FF2B5EF4-FFF2-40B4-BE49-F238E27FC236}">
                  <a16:creationId xmlns:a16="http://schemas.microsoft.com/office/drawing/2014/main" id="{8864EF28-50B3-554C-82B6-F64175345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502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8FB19-BE99-6A4C-8F3C-A50F16DE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212496"/>
            <a:ext cx="5325532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NTHS is committed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BC28-E090-F843-BF14-44B67E49C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8" y="1561672"/>
            <a:ext cx="5482412" cy="5083832"/>
          </a:xfrm>
        </p:spPr>
        <p:txBody>
          <a:bodyPr anchor="ctr">
            <a:normAutofit/>
          </a:bodyPr>
          <a:lstStyle/>
          <a:p>
            <a:pPr>
              <a:spcBef>
                <a:spcPct val="30000"/>
              </a:spcBef>
              <a:buClr>
                <a:srgbClr val="590462"/>
              </a:buClr>
              <a:buFont typeface="Wingdings" pitchFamily="2" charset="2"/>
              <a:buChar char="§"/>
            </a:pPr>
            <a:r>
              <a:rPr lang="en-US" altLang="en-US" dirty="0"/>
              <a:t>Being a </a:t>
            </a:r>
            <a:r>
              <a:rPr lang="en-US" altLang="en-US" b="1" dirty="0"/>
              <a:t>flexible organization </a:t>
            </a:r>
            <a:r>
              <a:rPr lang="en-US" altLang="en-US" dirty="0"/>
              <a:t>on the leading edge of technology &amp; constantly responding to change</a:t>
            </a:r>
          </a:p>
          <a:p>
            <a:pPr>
              <a:spcBef>
                <a:spcPct val="30000"/>
              </a:spcBef>
              <a:buClr>
                <a:srgbClr val="590462"/>
              </a:buClr>
              <a:buFont typeface="Wingdings" pitchFamily="2" charset="2"/>
              <a:buChar char="§"/>
            </a:pPr>
            <a:r>
              <a:rPr lang="en-US" altLang="en-US" dirty="0"/>
              <a:t> </a:t>
            </a:r>
            <a:r>
              <a:rPr lang="en-US" altLang="en-US" b="1" dirty="0"/>
              <a:t>Maintaining financial responsibility </a:t>
            </a:r>
            <a:r>
              <a:rPr lang="en-US" altLang="en-US" dirty="0"/>
              <a:t>to meet our increasing needs </a:t>
            </a:r>
          </a:p>
          <a:p>
            <a:pPr>
              <a:spcBef>
                <a:spcPct val="30000"/>
              </a:spcBef>
              <a:buClr>
                <a:srgbClr val="590462"/>
              </a:buClr>
              <a:buFont typeface="Wingdings" pitchFamily="2" charset="2"/>
              <a:buChar char="§"/>
            </a:pPr>
            <a:r>
              <a:rPr lang="en-US" altLang="en-US" dirty="0"/>
              <a:t> </a:t>
            </a:r>
            <a:r>
              <a:rPr lang="en-US" altLang="en-US" b="1" dirty="0"/>
              <a:t>Sustaining growth, innovation &amp; continuous improvement</a:t>
            </a:r>
            <a:r>
              <a:rPr lang="en-US" altLang="en-US" dirty="0"/>
              <a:t> based upon ongoing evaluation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E7B69-1083-EA4A-8D85-71E9D8BC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PAGE </a:t>
            </a:r>
            <a:fld id="{4A9B5881-4007-4345-955A-79C2656F0C49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D333C9-717B-414D-A26F-F95804CAE1E9}"/>
              </a:ext>
            </a:extLst>
          </p:cNvPr>
          <p:cNvGrpSpPr/>
          <p:nvPr/>
        </p:nvGrpSpPr>
        <p:grpSpPr>
          <a:xfrm>
            <a:off x="7525617" y="2421682"/>
            <a:ext cx="4496902" cy="1765300"/>
            <a:chOff x="7525617" y="2421682"/>
            <a:chExt cx="4496902" cy="1765300"/>
          </a:xfrm>
        </p:grpSpPr>
        <p:pic>
          <p:nvPicPr>
            <p:cNvPr id="10" name="Picture 3" descr="NTHS Wording transparent">
              <a:extLst>
                <a:ext uri="{FF2B5EF4-FFF2-40B4-BE49-F238E27FC236}">
                  <a16:creationId xmlns:a16="http://schemas.microsoft.com/office/drawing/2014/main" id="{4D0E4697-B396-874E-A544-087D8C913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NTHS logo transparent ">
              <a:extLst>
                <a:ext uri="{FF2B5EF4-FFF2-40B4-BE49-F238E27FC236}">
                  <a16:creationId xmlns:a16="http://schemas.microsoft.com/office/drawing/2014/main" id="{A588474A-CC85-FA49-8DAC-90951F79E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87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3E28B-86F4-A942-9ED4-FA782F9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04" y="109210"/>
            <a:ext cx="3888526" cy="163739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5000" b="1" dirty="0"/>
              <a:t>History:</a:t>
            </a:r>
            <a:br>
              <a:rPr lang="en-US" sz="5000" dirty="0"/>
            </a:br>
            <a:br>
              <a:rPr lang="en-US" sz="4100" dirty="0"/>
            </a:br>
            <a:r>
              <a:rPr lang="en-US" sz="41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6432A-3D48-0044-BF2C-FF587361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Calibri" panose="020F0502020204030204"/>
              </a:rPr>
              <a:t>PAGE </a:t>
            </a:r>
            <a:fld id="{4A9B5881-4007-4345-955A-79C2656F0C49}" type="slidenum">
              <a:rPr lang="en-US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0ABFC-2A57-D44B-8655-22F00E3DB426}"/>
              </a:ext>
            </a:extLst>
          </p:cNvPr>
          <p:cNvGrpSpPr/>
          <p:nvPr/>
        </p:nvGrpSpPr>
        <p:grpSpPr>
          <a:xfrm>
            <a:off x="8500905" y="0"/>
            <a:ext cx="3600290" cy="1400704"/>
            <a:chOff x="7525617" y="2421682"/>
            <a:chExt cx="4496902" cy="1765300"/>
          </a:xfrm>
        </p:grpSpPr>
        <p:pic>
          <p:nvPicPr>
            <p:cNvPr id="11" name="Picture 3" descr="NTHS Wording transparent">
              <a:extLst>
                <a:ext uri="{FF2B5EF4-FFF2-40B4-BE49-F238E27FC236}">
                  <a16:creationId xmlns:a16="http://schemas.microsoft.com/office/drawing/2014/main" id="{2E06BE69-7A44-BA4B-841F-1274A50E4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NTHS logo transparent ">
              <a:extLst>
                <a:ext uri="{FF2B5EF4-FFF2-40B4-BE49-F238E27FC236}">
                  <a16:creationId xmlns:a16="http://schemas.microsoft.com/office/drawing/2014/main" id="{51604E3A-3424-8F44-BB30-46139ACF4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F17395-952D-534C-A7E0-31A18D4B327D}"/>
              </a:ext>
            </a:extLst>
          </p:cNvPr>
          <p:cNvSpPr txBox="1"/>
          <p:nvPr/>
        </p:nvSpPr>
        <p:spPr>
          <a:xfrm>
            <a:off x="246580" y="1543730"/>
            <a:ext cx="117741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400" b="1" dirty="0"/>
              <a:t>Established: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400" b="1" dirty="0"/>
              <a:t>  in 1984 by Allen Powell and Jon </a:t>
            </a:r>
            <a:r>
              <a:rPr lang="en-US" altLang="en-US" sz="3400" b="1" dirty="0" err="1"/>
              <a:t>Poteat</a:t>
            </a:r>
            <a:r>
              <a:rPr lang="en-US" altLang="en-US" sz="3400" b="1" dirty="0"/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400" b="1" dirty="0"/>
              <a:t>  not for profit organization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400" b="1" dirty="0"/>
              <a:t>  recognizes outstanding students in vocational education.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400" b="1" dirty="0"/>
              <a:t>  improves the image of vocational education</a:t>
            </a:r>
          </a:p>
          <a:p>
            <a:pPr>
              <a:spcBef>
                <a:spcPct val="0"/>
              </a:spcBef>
            </a:pPr>
            <a:endParaRPr lang="en-US" altLang="en-US" sz="1600" b="1" dirty="0"/>
          </a:p>
          <a:p>
            <a:pPr>
              <a:spcBef>
                <a:spcPct val="0"/>
              </a:spcBef>
            </a:pPr>
            <a:r>
              <a:rPr lang="en-US" altLang="en-US" sz="3400" b="1" dirty="0"/>
              <a:t>As the image of career and technical education improved &amp; the word “vocational” became obsolete, the name of the organization was changed in 2003 to National Technical Honor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4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3E28B-86F4-A942-9ED4-FA782F9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43467"/>
            <a:ext cx="3888526" cy="180052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5000"/>
            </a:br>
            <a:br>
              <a:rPr lang="en-US" sz="4100"/>
            </a:br>
            <a:r>
              <a:rPr lang="en-US" sz="41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6432A-3D48-0044-BF2C-FF587361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Calibri" panose="020F0502020204030204"/>
              </a:rPr>
              <a:t>PAGE </a:t>
            </a:r>
            <a:fld id="{4A9B5881-4007-4345-955A-79C2656F0C49}" type="slidenum">
              <a:rPr lang="en-US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0ABFC-2A57-D44B-8655-22F00E3DB426}"/>
              </a:ext>
            </a:extLst>
          </p:cNvPr>
          <p:cNvGrpSpPr/>
          <p:nvPr/>
        </p:nvGrpSpPr>
        <p:grpSpPr>
          <a:xfrm>
            <a:off x="8500905" y="0"/>
            <a:ext cx="3600290" cy="1400704"/>
            <a:chOff x="7525617" y="2421682"/>
            <a:chExt cx="4496902" cy="1765300"/>
          </a:xfrm>
        </p:grpSpPr>
        <p:pic>
          <p:nvPicPr>
            <p:cNvPr id="11" name="Picture 3" descr="NTHS Wording transparent">
              <a:extLst>
                <a:ext uri="{FF2B5EF4-FFF2-40B4-BE49-F238E27FC236}">
                  <a16:creationId xmlns:a16="http://schemas.microsoft.com/office/drawing/2014/main" id="{2E06BE69-7A44-BA4B-841F-1274A50E4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NTHS logo transparent ">
              <a:extLst>
                <a:ext uri="{FF2B5EF4-FFF2-40B4-BE49-F238E27FC236}">
                  <a16:creationId xmlns:a16="http://schemas.microsoft.com/office/drawing/2014/main" id="{51604E3A-3424-8F44-BB30-46139ACF4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3C45F97C-E76B-754C-8876-36801CDBE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607629"/>
              </p:ext>
            </p:extLst>
          </p:nvPr>
        </p:nvGraphicFramePr>
        <p:xfrm>
          <a:off x="963073" y="1726459"/>
          <a:ext cx="10078931" cy="495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5" imgW="7073900" imgH="3492500" progId="Excel.Chart.8">
                  <p:embed/>
                </p:oleObj>
              </mc:Choice>
              <mc:Fallback>
                <p:oleObj name="Chart" r:id="rId5" imgW="7073900" imgH="3492500" progId="Excel.Chart.8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3C45F97C-E76B-754C-8876-36801CDBE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073" y="1726459"/>
                        <a:ext cx="10078931" cy="4954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CB05234A-A893-BC44-AFDC-9E2BB4C9B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409" y="1211279"/>
            <a:ext cx="91392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/>
              <a:t>NTHS has seen continuous growth since its’ inception.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8492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2ACAF-D257-4F45-A3E1-9C69F881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39" y="1188637"/>
            <a:ext cx="3160762" cy="4480726"/>
          </a:xfrm>
        </p:spPr>
        <p:txBody>
          <a:bodyPr>
            <a:normAutofit/>
          </a:bodyPr>
          <a:lstStyle/>
          <a:p>
            <a:pPr algn="r"/>
            <a:r>
              <a:rPr lang="en-US" sz="6100" b="1" dirty="0"/>
              <a:t>Member School Benefits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C052-5444-2D4C-B5AC-0545DC72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758" y="758312"/>
            <a:ext cx="6439844" cy="5607882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4A0351"/>
              </a:buClr>
              <a:buFont typeface="Wingdings" pitchFamily="2" charset="2"/>
              <a:buChar char="§"/>
            </a:pPr>
            <a:r>
              <a:rPr lang="en-US" altLang="en-US" b="1" dirty="0"/>
              <a:t>A recognized &amp; proven program </a:t>
            </a:r>
            <a:r>
              <a:rPr lang="en-US" altLang="en-US" dirty="0"/>
              <a:t>w/over 3400 member schools &amp; colleges in the US &amp; abroad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A0351"/>
              </a:buClr>
              <a:buFont typeface="Wingdings" pitchFamily="2" charset="2"/>
              <a:buChar char="§"/>
            </a:pPr>
            <a:r>
              <a:rPr lang="en-US" altLang="en-US" dirty="0"/>
              <a:t>   Contributes to a </a:t>
            </a:r>
            <a:r>
              <a:rPr lang="en-US" altLang="en-US" b="1" dirty="0"/>
              <a:t>strong, positive school image </a:t>
            </a:r>
            <a:r>
              <a:rPr lang="en-US" altLang="en-US" dirty="0"/>
              <a:t>&amp; </a:t>
            </a:r>
            <a:r>
              <a:rPr lang="en-US" altLang="en-US" b="1" dirty="0"/>
              <a:t>encourages service </a:t>
            </a:r>
            <a:r>
              <a:rPr lang="en-US" altLang="en-US" dirty="0"/>
              <a:t>learning in the local community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A0351"/>
              </a:buClr>
              <a:buFont typeface="Wingdings" pitchFamily="2" charset="2"/>
              <a:buChar char="§"/>
            </a:pPr>
            <a:r>
              <a:rPr lang="en-US" altLang="en-US" dirty="0"/>
              <a:t>   Helps </a:t>
            </a:r>
            <a:r>
              <a:rPr lang="en-US" altLang="en-US" b="1" dirty="0"/>
              <a:t>schools build &amp; maintain active partnerships</a:t>
            </a:r>
            <a:r>
              <a:rPr lang="en-US" altLang="en-US" dirty="0"/>
              <a:t> w/local business &amp; industry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4A0351"/>
              </a:buClr>
              <a:buFont typeface="Wingdings" pitchFamily="2" charset="2"/>
              <a:buChar char="§"/>
            </a:pPr>
            <a:r>
              <a:rPr lang="en-US" altLang="en-US" dirty="0"/>
              <a:t>   Encourages the </a:t>
            </a:r>
            <a:r>
              <a:rPr lang="en-US" altLang="en-US" b="1" dirty="0"/>
              <a:t>involvement of parents, family &amp; industry </a:t>
            </a:r>
            <a:r>
              <a:rPr lang="en-US" altLang="en-US" dirty="0"/>
              <a:t>in the educational process</a:t>
            </a:r>
          </a:p>
          <a:p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6008A-3119-1E43-BA04-9A984EE566B4}"/>
              </a:ext>
            </a:extLst>
          </p:cNvPr>
          <p:cNvGrpSpPr/>
          <p:nvPr/>
        </p:nvGrpSpPr>
        <p:grpSpPr>
          <a:xfrm>
            <a:off x="732842" y="488238"/>
            <a:ext cx="3143954" cy="1400798"/>
            <a:chOff x="7525617" y="2421682"/>
            <a:chExt cx="4496902" cy="1765300"/>
          </a:xfrm>
        </p:grpSpPr>
        <p:pic>
          <p:nvPicPr>
            <p:cNvPr id="14" name="Picture 3" descr="NTHS Wording transparent">
              <a:extLst>
                <a:ext uri="{FF2B5EF4-FFF2-40B4-BE49-F238E27FC236}">
                  <a16:creationId xmlns:a16="http://schemas.microsoft.com/office/drawing/2014/main" id="{123A7FD7-97A0-F74B-B093-FE6E20C7E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NTHS logo transparent ">
              <a:extLst>
                <a:ext uri="{FF2B5EF4-FFF2-40B4-BE49-F238E27FC236}">
                  <a16:creationId xmlns:a16="http://schemas.microsoft.com/office/drawing/2014/main" id="{ECB9F0D6-9BE7-C841-A63F-DFC9B3E9C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640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2ACAF-D257-4F45-A3E1-9C69F881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75" y="1188637"/>
            <a:ext cx="3247026" cy="4480726"/>
          </a:xfrm>
        </p:spPr>
        <p:txBody>
          <a:bodyPr>
            <a:normAutofit/>
          </a:bodyPr>
          <a:lstStyle/>
          <a:p>
            <a:pPr algn="r"/>
            <a:r>
              <a:rPr lang="en-US" sz="6100" b="1" dirty="0"/>
              <a:t>Member School Benefits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C052-5444-2D4C-B5AC-0545DC721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623275"/>
            <a:ext cx="5948643" cy="5607882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3200" dirty="0"/>
              <a:t> Encourages </a:t>
            </a:r>
            <a:r>
              <a:rPr lang="en-US" altLang="en-US" sz="3200" b="1" dirty="0"/>
              <a:t>higher student achievement &amp; success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3200" dirty="0"/>
              <a:t>  Membership </a:t>
            </a:r>
            <a:r>
              <a:rPr lang="en-US" altLang="en-US" sz="3200" b="1" dirty="0"/>
              <a:t>develops self-esteem &amp; pride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3200" dirty="0"/>
              <a:t>  Helps schools attract &amp; recruit </a:t>
            </a:r>
            <a:r>
              <a:rPr lang="en-US" altLang="en-US" sz="3200" b="1" dirty="0"/>
              <a:t>more qualified students </a:t>
            </a:r>
            <a:r>
              <a:rPr lang="en-US" altLang="en-US" sz="3200" dirty="0"/>
              <a:t>into career &amp; technical education programs</a:t>
            </a: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6008A-3119-1E43-BA04-9A984EE566B4}"/>
              </a:ext>
            </a:extLst>
          </p:cNvPr>
          <p:cNvGrpSpPr/>
          <p:nvPr/>
        </p:nvGrpSpPr>
        <p:grpSpPr>
          <a:xfrm>
            <a:off x="732842" y="488238"/>
            <a:ext cx="3143954" cy="1400798"/>
            <a:chOff x="7525617" y="2421682"/>
            <a:chExt cx="4496902" cy="1765300"/>
          </a:xfrm>
        </p:grpSpPr>
        <p:pic>
          <p:nvPicPr>
            <p:cNvPr id="14" name="Picture 3" descr="NTHS Wording transparent">
              <a:extLst>
                <a:ext uri="{FF2B5EF4-FFF2-40B4-BE49-F238E27FC236}">
                  <a16:creationId xmlns:a16="http://schemas.microsoft.com/office/drawing/2014/main" id="{123A7FD7-97A0-F74B-B093-FE6E20C7E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617" y="2926298"/>
              <a:ext cx="3437136" cy="86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NTHS logo transparent ">
              <a:extLst>
                <a:ext uri="{FF2B5EF4-FFF2-40B4-BE49-F238E27FC236}">
                  <a16:creationId xmlns:a16="http://schemas.microsoft.com/office/drawing/2014/main" id="{ECB9F0D6-9BE7-C841-A63F-DFC9B3E9C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94" y="2421682"/>
              <a:ext cx="911225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260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2d8e498-9609-4d8d-8e55-68b1bd879a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9394DE349184F875ADFDA1C09F888" ma:contentTypeVersion="14" ma:contentTypeDescription="Create a new document." ma:contentTypeScope="" ma:versionID="557102dd458a9e8acfeb5fd673551712">
  <xsd:schema xmlns:xsd="http://www.w3.org/2001/XMLSchema" xmlns:xs="http://www.w3.org/2001/XMLSchema" xmlns:p="http://schemas.microsoft.com/office/2006/metadata/properties" xmlns:ns3="bfbe32e7-e950-4f07-a215-e90bf0242476" xmlns:ns4="42d8e498-9609-4d8d-8e55-68b1bd879a5c" targetNamespace="http://schemas.microsoft.com/office/2006/metadata/properties" ma:root="true" ma:fieldsID="be8650b8e2a42eb0fa0e3792dbd24a5f" ns3:_="" ns4:_="">
    <xsd:import namespace="bfbe32e7-e950-4f07-a215-e90bf0242476"/>
    <xsd:import namespace="42d8e498-9609-4d8d-8e55-68b1bd879a5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e32e7-e950-4f07-a215-e90bf02424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e498-9609-4d8d-8e55-68b1bd879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32C0B-4052-44CB-9341-8AD8B2CC4712}">
  <ds:schemaRefs>
    <ds:schemaRef ds:uri="http://purl.org/dc/elements/1.1/"/>
    <ds:schemaRef ds:uri="http://schemas.microsoft.com/office/2006/metadata/properties"/>
    <ds:schemaRef ds:uri="bfbe32e7-e950-4f07-a215-e90bf0242476"/>
    <ds:schemaRef ds:uri="42d8e498-9609-4d8d-8e55-68b1bd879a5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E6FC9C-672E-4001-A075-D5EE51D1F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e32e7-e950-4f07-a215-e90bf0242476"/>
    <ds:schemaRef ds:uri="42d8e498-9609-4d8d-8e55-68b1bd8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615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Chart</vt:lpstr>
      <vt:lpstr>PowerPoint Presentation</vt:lpstr>
      <vt:lpstr>Remind</vt:lpstr>
      <vt:lpstr>Mission</vt:lpstr>
      <vt:lpstr>NTHS is committed to: </vt:lpstr>
      <vt:lpstr>NTHS is committed to:</vt:lpstr>
      <vt:lpstr>History:   </vt:lpstr>
      <vt:lpstr>   </vt:lpstr>
      <vt:lpstr>Member School Benefits</vt:lpstr>
      <vt:lpstr>Member School Benefits</vt:lpstr>
      <vt:lpstr>Member School Benefits</vt:lpstr>
      <vt:lpstr>Member Benefits</vt:lpstr>
      <vt:lpstr>Member Benefits</vt:lpstr>
      <vt:lpstr>PowerPoint Presentation</vt:lpstr>
      <vt:lpstr>Member benefits:  Scholarships: </vt:lpstr>
      <vt:lpstr>Member Requirements </vt:lpstr>
      <vt:lpstr>Member Requirements</vt:lpstr>
      <vt:lpstr>Future Dates</vt:lpstr>
      <vt:lpstr>Questions?  WWW.NTHS.ORG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Huaiqing</dc:creator>
  <cp:lastModifiedBy>Webb Kelly</cp:lastModifiedBy>
  <cp:revision>5</cp:revision>
  <dcterms:created xsi:type="dcterms:W3CDTF">2020-12-01T21:58:19Z</dcterms:created>
  <dcterms:modified xsi:type="dcterms:W3CDTF">2022-10-20T18:16:23Z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0x0101005B89394DE349184F875ADFDA1C09F888</vt:lpwstr>
  </property>
</Properties>
</file>